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987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22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11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659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13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436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253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96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03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60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2745C-C20F-4C6C-805E-D81365170C55}" type="datetimeFigureOut">
              <a:rPr lang="cs-CZ" smtClean="0"/>
              <a:t>18.10.2020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17FFA-D25D-4D15-9B81-4A80C6299A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22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568952" cy="4176464"/>
          </a:xfrm>
        </p:spPr>
        <p:txBody>
          <a:bodyPr>
            <a:normAutofit lnSpcReduction="10000"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MINERALOGIE</a:t>
            </a:r>
          </a:p>
          <a:p>
            <a:endParaRPr lang="cs-CZ" sz="2400" u="sng" dirty="0">
              <a:solidFill>
                <a:schemeClr val="tx1"/>
              </a:solidFill>
            </a:endParaRPr>
          </a:p>
          <a:p>
            <a:pPr algn="l"/>
            <a:r>
              <a:rPr lang="cs-CZ" sz="2400" dirty="0">
                <a:solidFill>
                  <a:schemeClr val="tx1"/>
                </a:solidFill>
              </a:rPr>
              <a:t>= věda o nerostech (</a:t>
            </a:r>
            <a:r>
              <a:rPr lang="cs-CZ" sz="2400" dirty="0" err="1">
                <a:solidFill>
                  <a:schemeClr val="tx1"/>
                </a:solidFill>
              </a:rPr>
              <a:t>miner</a:t>
            </a:r>
            <a:r>
              <a:rPr lang="en-US" sz="2400" dirty="0" err="1">
                <a:solidFill>
                  <a:schemeClr val="tx1"/>
                </a:solidFill>
              </a:rPr>
              <a:t>álech</a:t>
            </a:r>
            <a:r>
              <a:rPr lang="en-US" sz="2400" dirty="0">
                <a:solidFill>
                  <a:schemeClr val="tx1"/>
                </a:solidFill>
              </a:rPr>
              <a:t>) - </a:t>
            </a:r>
            <a:r>
              <a:rPr lang="en-US" sz="2400" dirty="0" err="1">
                <a:solidFill>
                  <a:schemeClr val="tx1"/>
                </a:solidFill>
              </a:rPr>
              <a:t>pojednává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o </a:t>
            </a:r>
            <a:r>
              <a:rPr lang="en-US" sz="2400" dirty="0" err="1">
                <a:solidFill>
                  <a:schemeClr val="tx1"/>
                </a:solidFill>
              </a:rPr>
              <a:t>vnějším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tvaru</a:t>
            </a:r>
            <a:endParaRPr lang="cs-CZ" sz="2400" dirty="0" smtClean="0">
              <a:solidFill>
                <a:schemeClr val="tx1"/>
              </a:solidFill>
            </a:endParaRPr>
          </a:p>
          <a:p>
            <a:pPr algn="l"/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nerostů</a:t>
            </a:r>
            <a:r>
              <a:rPr lang="cs-CZ" sz="2400" dirty="0" smtClean="0">
                <a:solidFill>
                  <a:schemeClr val="tx1"/>
                </a:solidFill>
              </a:rPr>
              <a:t>, </a:t>
            </a:r>
            <a:r>
              <a:rPr lang="cs-CZ" sz="2400" dirty="0" smtClean="0">
                <a:solidFill>
                  <a:schemeClr val="tx1"/>
                </a:solidFill>
              </a:rPr>
              <a:t>o </a:t>
            </a:r>
            <a:r>
              <a:rPr lang="cs-CZ" sz="2400" dirty="0">
                <a:solidFill>
                  <a:schemeClr val="tx1"/>
                </a:solidFill>
              </a:rPr>
              <a:t>jejich fyzikálních, chemických a strukturálních </a:t>
            </a:r>
            <a:endParaRPr lang="cs-CZ" sz="2400" dirty="0" smtClean="0">
              <a:solidFill>
                <a:schemeClr val="tx1"/>
              </a:solidFill>
            </a:endParaRPr>
          </a:p>
          <a:p>
            <a:pPr algn="l"/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  </a:t>
            </a:r>
            <a:r>
              <a:rPr lang="cs-CZ" sz="2400" dirty="0" smtClean="0">
                <a:solidFill>
                  <a:schemeClr val="tx1"/>
                </a:solidFill>
              </a:rPr>
              <a:t>vlastnostech, </a:t>
            </a:r>
            <a:r>
              <a:rPr lang="cs-CZ" sz="2400" dirty="0" smtClean="0">
                <a:solidFill>
                  <a:schemeClr val="tx1"/>
                </a:solidFill>
              </a:rPr>
              <a:t>vzniku </a:t>
            </a:r>
            <a:r>
              <a:rPr lang="cs-CZ" sz="2400" dirty="0">
                <a:solidFill>
                  <a:schemeClr val="tx1"/>
                </a:solidFill>
              </a:rPr>
              <a:t>a přeměn</a:t>
            </a:r>
            <a:r>
              <a:rPr lang="en-US" sz="2400" dirty="0" err="1" smtClean="0">
                <a:solidFill>
                  <a:schemeClr val="tx1"/>
                </a:solidFill>
              </a:rPr>
              <a:t>ách</a:t>
            </a:r>
            <a:endParaRPr lang="cs-CZ" sz="2400" dirty="0">
              <a:solidFill>
                <a:schemeClr val="tx1"/>
              </a:solidFill>
            </a:endParaRPr>
          </a:p>
          <a:p>
            <a:pPr algn="l"/>
            <a:endParaRPr lang="cs-CZ" sz="2400" dirty="0">
              <a:solidFill>
                <a:schemeClr val="tx1"/>
              </a:solidFill>
            </a:endParaRPr>
          </a:p>
          <a:p>
            <a:pPr algn="l"/>
            <a:r>
              <a:rPr lang="cs-CZ" sz="2400" u="sng" dirty="0" smtClean="0">
                <a:solidFill>
                  <a:srgbClr val="FF0000"/>
                </a:solidFill>
              </a:rPr>
              <a:t>Rozdíl </a:t>
            </a:r>
            <a:r>
              <a:rPr lang="cs-CZ" sz="2400" u="sng" dirty="0">
                <a:solidFill>
                  <a:srgbClr val="FF0000"/>
                </a:solidFill>
              </a:rPr>
              <a:t>hornina - </a:t>
            </a:r>
            <a:r>
              <a:rPr lang="cs-CZ" sz="2400" u="sng" dirty="0" smtClean="0">
                <a:solidFill>
                  <a:srgbClr val="FF0000"/>
                </a:solidFill>
              </a:rPr>
              <a:t>nerost:</a:t>
            </a:r>
          </a:p>
          <a:p>
            <a:pPr algn="l"/>
            <a:r>
              <a:rPr lang="cs-CZ" sz="2400" b="1" u="sng" dirty="0" smtClean="0">
                <a:solidFill>
                  <a:schemeClr val="tx1"/>
                </a:solidFill>
              </a:rPr>
              <a:t>Hornina</a:t>
            </a:r>
            <a:r>
              <a:rPr lang="cs-CZ" sz="2400" dirty="0" smtClean="0">
                <a:solidFill>
                  <a:schemeClr val="tx1"/>
                </a:solidFill>
              </a:rPr>
              <a:t> </a:t>
            </a:r>
            <a:r>
              <a:rPr lang="cs-CZ" sz="2400" dirty="0">
                <a:solidFill>
                  <a:schemeClr val="tx1"/>
                </a:solidFill>
              </a:rPr>
              <a:t>= neústrojná (neživ</a:t>
            </a:r>
            <a:r>
              <a:rPr lang="en-US" sz="2400" dirty="0">
                <a:solidFill>
                  <a:schemeClr val="tx1"/>
                </a:solidFill>
              </a:rPr>
              <a:t>á) </a:t>
            </a:r>
            <a:r>
              <a:rPr lang="en-US" sz="2400" dirty="0" err="1">
                <a:solidFill>
                  <a:schemeClr val="tx1"/>
                </a:solidFill>
              </a:rPr>
              <a:t>různorodá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přírodnina</a:t>
            </a:r>
            <a:r>
              <a:rPr lang="en-US" sz="2400" dirty="0">
                <a:solidFill>
                  <a:schemeClr val="tx1"/>
                </a:solidFill>
              </a:rPr>
              <a:t> </a:t>
            </a:r>
            <a:endParaRPr lang="cs-CZ" sz="2400" dirty="0" smtClean="0">
              <a:solidFill>
                <a:schemeClr val="tx1"/>
              </a:solidFill>
            </a:endParaRPr>
          </a:p>
          <a:p>
            <a:pPr algn="l"/>
            <a:r>
              <a:rPr lang="cs-CZ" sz="2400" dirty="0">
                <a:solidFill>
                  <a:schemeClr val="tx1"/>
                </a:solidFill>
              </a:rPr>
              <a:t>	</a:t>
            </a:r>
            <a:r>
              <a:rPr lang="cs-CZ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 err="1">
                <a:solidFill>
                  <a:schemeClr val="tx1"/>
                </a:solidFill>
              </a:rPr>
              <a:t>podstatnou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součástí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zemské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kůry</a:t>
            </a:r>
            <a:endParaRPr lang="cs-CZ" sz="2400" dirty="0" smtClean="0">
              <a:solidFill>
                <a:schemeClr val="tx1"/>
              </a:solidFill>
            </a:endParaRPr>
          </a:p>
          <a:p>
            <a:pPr algn="l"/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               </a:t>
            </a:r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en-US" sz="2400" dirty="0" err="1">
                <a:solidFill>
                  <a:schemeClr val="tx1"/>
                </a:solidFill>
              </a:rPr>
              <a:t>skládá</a:t>
            </a:r>
            <a:r>
              <a:rPr lang="en-US" sz="2400" dirty="0">
                <a:solidFill>
                  <a:schemeClr val="tx1"/>
                </a:solidFill>
              </a:rPr>
              <a:t> se z </a:t>
            </a:r>
            <a:r>
              <a:rPr lang="en-US" sz="2400" dirty="0" err="1" smtClean="0">
                <a:solidFill>
                  <a:schemeClr val="tx1"/>
                </a:solidFill>
              </a:rPr>
              <a:t>nerostů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725921"/>
            <a:ext cx="1728192" cy="1831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989254"/>
            <a:ext cx="1800200" cy="1567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799234"/>
            <a:ext cx="1985961" cy="1744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 flipH="1">
            <a:off x="2033714" y="4541255"/>
            <a:ext cx="11701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Žula</a:t>
            </a:r>
          </a:p>
        </p:txBody>
      </p:sp>
      <p:sp>
        <p:nvSpPr>
          <p:cNvPr id="6" name="Obdélník 5"/>
          <p:cNvSpPr/>
          <p:nvPr/>
        </p:nvSpPr>
        <p:spPr>
          <a:xfrm>
            <a:off x="4499992" y="4541255"/>
            <a:ext cx="591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Fylit</a:t>
            </a:r>
          </a:p>
        </p:txBody>
      </p:sp>
      <p:sp>
        <p:nvSpPr>
          <p:cNvPr id="7" name="Obdélník 6"/>
          <p:cNvSpPr/>
          <p:nvPr/>
        </p:nvSpPr>
        <p:spPr>
          <a:xfrm>
            <a:off x="7034254" y="4541255"/>
            <a:ext cx="373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Jíl</a:t>
            </a:r>
          </a:p>
        </p:txBody>
      </p:sp>
    </p:spTree>
    <p:extLst>
      <p:ext uri="{BB962C8B-B14F-4D97-AF65-F5344CB8AC3E}">
        <p14:creationId xmlns:p14="http://schemas.microsoft.com/office/powerpoint/2010/main" val="1421579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43608" y="980728"/>
            <a:ext cx="53317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ŘEŠEN</a:t>
            </a:r>
            <a:r>
              <a:rPr lang="en-US" sz="2800" b="1" dirty="0" smtClean="0">
                <a:solidFill>
                  <a:srgbClr val="FF0000"/>
                </a:solidFill>
              </a:rPr>
              <a:t>Í:</a:t>
            </a:r>
            <a:r>
              <a:rPr lang="en-US" sz="2800" b="1" dirty="0" smtClean="0"/>
              <a:t> TEORIE  VELKÉHO  TŘESKU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39968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79592" y="476672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u="sng" dirty="0"/>
              <a:t>Nerost</a:t>
            </a:r>
            <a:r>
              <a:rPr lang="cs-CZ" sz="2400" b="1" dirty="0"/>
              <a:t> = </a:t>
            </a:r>
            <a:r>
              <a:rPr lang="cs-CZ" sz="2400" dirty="0"/>
              <a:t>neústrojná stejnorodá </a:t>
            </a:r>
            <a:r>
              <a:rPr lang="cs-CZ" sz="2400" dirty="0" err="1"/>
              <a:t>př</a:t>
            </a:r>
            <a:r>
              <a:rPr lang="en-US" sz="2400" dirty="0" err="1"/>
              <a:t>írodnina</a:t>
            </a:r>
            <a:endParaRPr lang="en-US" sz="2400" dirty="0"/>
          </a:p>
          <a:p>
            <a:r>
              <a:rPr lang="en-US" sz="2400" dirty="0"/>
              <a:t> </a:t>
            </a:r>
            <a:r>
              <a:rPr lang="cs-CZ" sz="2400" dirty="0" smtClean="0"/>
              <a:t>	</a:t>
            </a:r>
            <a:r>
              <a:rPr lang="en-US" sz="2400" dirty="0" smtClean="0"/>
              <a:t>- </a:t>
            </a:r>
            <a:r>
              <a:rPr lang="en-US" sz="2400" dirty="0" err="1"/>
              <a:t>má</a:t>
            </a:r>
            <a:r>
              <a:rPr lang="en-US" sz="2400" dirty="0"/>
              <a:t> </a:t>
            </a:r>
            <a:r>
              <a:rPr lang="en-US" sz="2400" dirty="0" err="1"/>
              <a:t>jednoduché</a:t>
            </a:r>
            <a:r>
              <a:rPr lang="en-US" sz="2400" dirty="0"/>
              <a:t> </a:t>
            </a:r>
            <a:r>
              <a:rPr lang="en-US" sz="2400" dirty="0" err="1"/>
              <a:t>chemické</a:t>
            </a:r>
            <a:r>
              <a:rPr lang="en-US" sz="2400" dirty="0"/>
              <a:t> </a:t>
            </a:r>
            <a:r>
              <a:rPr lang="en-US" sz="2400" dirty="0" err="1"/>
              <a:t>složení</a:t>
            </a:r>
            <a:r>
              <a:rPr lang="en-US" sz="2400" dirty="0"/>
              <a:t> - </a:t>
            </a:r>
            <a:r>
              <a:rPr lang="en-US" sz="2400" dirty="0" err="1"/>
              <a:t>lze</a:t>
            </a:r>
            <a:r>
              <a:rPr lang="en-US" sz="2400" dirty="0"/>
              <a:t> </a:t>
            </a:r>
            <a:r>
              <a:rPr lang="en-US" sz="2400" dirty="0" err="1"/>
              <a:t>vyjádřit</a:t>
            </a:r>
            <a:r>
              <a:rPr lang="en-US" sz="2400" dirty="0"/>
              <a:t> chem.</a:t>
            </a:r>
          </a:p>
          <a:p>
            <a:r>
              <a:rPr lang="en-US" sz="2400" dirty="0"/>
              <a:t>   </a:t>
            </a:r>
            <a:r>
              <a:rPr lang="cs-CZ" sz="2400" dirty="0" smtClean="0"/>
              <a:t>	  </a:t>
            </a:r>
            <a:r>
              <a:rPr lang="en-US" sz="2400" dirty="0" err="1" smtClean="0"/>
              <a:t>značkou</a:t>
            </a:r>
            <a:r>
              <a:rPr lang="en-US" sz="2400" dirty="0" smtClean="0"/>
              <a:t> </a:t>
            </a:r>
            <a:r>
              <a:rPr lang="en-US" sz="2400" dirty="0" err="1"/>
              <a:t>nebo</a:t>
            </a:r>
            <a:r>
              <a:rPr lang="en-US" sz="2400" dirty="0"/>
              <a:t> </a:t>
            </a:r>
            <a:r>
              <a:rPr lang="en-US" sz="2400" dirty="0" err="1"/>
              <a:t>vzorcem</a:t>
            </a:r>
            <a:endParaRPr lang="en-US" sz="2400" dirty="0"/>
          </a:p>
          <a:p>
            <a:r>
              <a:rPr lang="pl-PL" sz="2400" dirty="0"/>
              <a:t> </a:t>
            </a:r>
            <a:r>
              <a:rPr lang="pl-PL" sz="2400" dirty="0" smtClean="0"/>
              <a:t>	- </a:t>
            </a:r>
            <a:r>
              <a:rPr lang="pl-PL" sz="2400" dirty="0"/>
              <a:t>vzniká krystalizací z magmatu, roztoků nebo par</a:t>
            </a:r>
          </a:p>
          <a:p>
            <a:r>
              <a:rPr lang="en-US" sz="2400" dirty="0"/>
              <a:t> </a:t>
            </a:r>
            <a:r>
              <a:rPr lang="cs-CZ" sz="2400" dirty="0" smtClean="0"/>
              <a:t>	</a:t>
            </a:r>
            <a:r>
              <a:rPr lang="en-US" sz="2400" dirty="0" smtClean="0"/>
              <a:t>- </a:t>
            </a:r>
            <a:r>
              <a:rPr lang="en-US" sz="2400" i="1" u="sng" dirty="0" err="1">
                <a:solidFill>
                  <a:srgbClr val="FF0000"/>
                </a:solidFill>
              </a:rPr>
              <a:t>výskyt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  <a:r>
              <a:rPr lang="en-US" sz="2400" dirty="0"/>
              <a:t> </a:t>
            </a:r>
            <a:r>
              <a:rPr lang="en-US" sz="2400" dirty="0" err="1"/>
              <a:t>součástí</a:t>
            </a:r>
            <a:r>
              <a:rPr lang="en-US" sz="2400" dirty="0"/>
              <a:t> </a:t>
            </a:r>
            <a:r>
              <a:rPr lang="en-US" sz="2400" dirty="0" err="1"/>
              <a:t>hornin</a:t>
            </a:r>
            <a:r>
              <a:rPr lang="en-US" sz="2400" dirty="0"/>
              <a:t> </a:t>
            </a:r>
            <a:r>
              <a:rPr lang="en-US" sz="2400" dirty="0" err="1"/>
              <a:t>nebo</a:t>
            </a:r>
            <a:r>
              <a:rPr lang="en-US" sz="2400" dirty="0"/>
              <a:t> v </a:t>
            </a:r>
            <a:r>
              <a:rPr lang="en-US" sz="2400" dirty="0" err="1"/>
              <a:t>puklinách</a:t>
            </a:r>
            <a:r>
              <a:rPr lang="en-US" sz="2400" dirty="0"/>
              <a:t> a </a:t>
            </a:r>
            <a:r>
              <a:rPr lang="en-US" sz="2400" dirty="0" err="1"/>
              <a:t>dutinách</a:t>
            </a:r>
            <a:r>
              <a:rPr lang="en-US" sz="2400" dirty="0"/>
              <a:t> </a:t>
            </a:r>
            <a:r>
              <a:rPr lang="cs-CZ" sz="2400" dirty="0" smtClean="0"/>
              <a:t>	  	  </a:t>
            </a:r>
            <a:r>
              <a:rPr lang="en-US" sz="2400" dirty="0" err="1" smtClean="0"/>
              <a:t>zemské</a:t>
            </a:r>
            <a:r>
              <a:rPr lang="cs-CZ" sz="2400" dirty="0" smtClean="0"/>
              <a:t> </a:t>
            </a:r>
            <a:r>
              <a:rPr lang="en-US" sz="2400" dirty="0" err="1" smtClean="0"/>
              <a:t>kůry</a:t>
            </a:r>
            <a:endParaRPr lang="en-US" sz="2400" dirty="0"/>
          </a:p>
          <a:p>
            <a:r>
              <a:rPr lang="en-US" sz="2400" dirty="0"/>
              <a:t> </a:t>
            </a:r>
            <a:r>
              <a:rPr lang="cs-CZ" sz="2400" dirty="0" smtClean="0"/>
              <a:t>		</a:t>
            </a:r>
            <a:r>
              <a:rPr lang="en-US" sz="2400" dirty="0" smtClean="0"/>
              <a:t>- </a:t>
            </a:r>
            <a:r>
              <a:rPr lang="en-US" sz="2400" dirty="0" err="1"/>
              <a:t>žíly</a:t>
            </a:r>
            <a:r>
              <a:rPr lang="en-US" sz="2400" dirty="0"/>
              <a:t> = </a:t>
            </a:r>
            <a:r>
              <a:rPr lang="en-US" sz="2400" dirty="0" err="1"/>
              <a:t>protáhlé</a:t>
            </a:r>
            <a:r>
              <a:rPr lang="en-US" sz="2400" dirty="0"/>
              <a:t> </a:t>
            </a:r>
            <a:r>
              <a:rPr lang="en-US" sz="2400" dirty="0" err="1"/>
              <a:t>pukliny</a:t>
            </a:r>
            <a:r>
              <a:rPr lang="en-US" sz="2400" dirty="0"/>
              <a:t> </a:t>
            </a:r>
            <a:r>
              <a:rPr lang="en-US" sz="2400" dirty="0" err="1"/>
              <a:t>vyplněné</a:t>
            </a:r>
            <a:r>
              <a:rPr lang="en-US" sz="2400" dirty="0"/>
              <a:t> </a:t>
            </a:r>
            <a:r>
              <a:rPr lang="en-US" sz="2400" dirty="0" err="1"/>
              <a:t>krystalovanými</a:t>
            </a:r>
            <a:endParaRPr lang="en-US" sz="2400" dirty="0"/>
          </a:p>
          <a:p>
            <a:r>
              <a:rPr lang="en-US" sz="2400" dirty="0"/>
              <a:t>   </a:t>
            </a:r>
            <a:r>
              <a:rPr lang="cs-CZ" sz="2400" dirty="0" smtClean="0"/>
              <a:t>	  	  </a:t>
            </a:r>
            <a:r>
              <a:rPr lang="en-US" sz="2400" dirty="0" err="1" smtClean="0"/>
              <a:t>minerály</a:t>
            </a:r>
            <a:endParaRPr lang="en-US" sz="2400" dirty="0"/>
          </a:p>
          <a:p>
            <a:r>
              <a:rPr lang="en-US" sz="2400" dirty="0"/>
              <a:t> </a:t>
            </a:r>
            <a:r>
              <a:rPr lang="cs-CZ" sz="2400" dirty="0" smtClean="0"/>
              <a:t>	</a:t>
            </a:r>
            <a:r>
              <a:rPr lang="en-US" sz="2400" dirty="0" smtClean="0"/>
              <a:t>- </a:t>
            </a:r>
            <a:r>
              <a:rPr lang="en-US" sz="2400" i="1" u="sng" dirty="0" err="1">
                <a:solidFill>
                  <a:srgbClr val="FF0000"/>
                </a:solidFill>
              </a:rPr>
              <a:t>použití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  <a:r>
              <a:rPr lang="en-US" sz="2400" dirty="0"/>
              <a:t> </a:t>
            </a:r>
            <a:r>
              <a:rPr lang="en-US" sz="2400" dirty="0" err="1"/>
              <a:t>jako</a:t>
            </a:r>
            <a:r>
              <a:rPr lang="en-US" sz="2400" dirty="0"/>
              <a:t> </a:t>
            </a:r>
            <a:r>
              <a:rPr lang="en-US" sz="2400" dirty="0" err="1"/>
              <a:t>nerostné</a:t>
            </a:r>
            <a:r>
              <a:rPr lang="en-US" sz="2400" dirty="0"/>
              <a:t> </a:t>
            </a:r>
            <a:r>
              <a:rPr lang="en-US" sz="2400" dirty="0" err="1"/>
              <a:t>suroviny</a:t>
            </a:r>
            <a:r>
              <a:rPr lang="en-US" sz="2400" dirty="0"/>
              <a:t> (</a:t>
            </a:r>
            <a:r>
              <a:rPr lang="en-US" sz="2400" dirty="0" err="1"/>
              <a:t>ložiska</a:t>
            </a:r>
            <a:r>
              <a:rPr lang="en-US" sz="2400" dirty="0"/>
              <a:t> </a:t>
            </a:r>
            <a:r>
              <a:rPr lang="en-US" sz="2400" dirty="0" err="1"/>
              <a:t>rudy</a:t>
            </a:r>
            <a:r>
              <a:rPr lang="en-US" sz="2400" dirty="0"/>
              <a:t>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779802"/>
            <a:ext cx="23336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390" y="3865528"/>
            <a:ext cx="206692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892992"/>
            <a:ext cx="210502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bdélník 2"/>
          <p:cNvSpPr/>
          <p:nvPr/>
        </p:nvSpPr>
        <p:spPr>
          <a:xfrm>
            <a:off x="1778372" y="5770527"/>
            <a:ext cx="8640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Kalcit</a:t>
            </a:r>
          </a:p>
        </p:txBody>
      </p:sp>
      <p:sp>
        <p:nvSpPr>
          <p:cNvPr id="4" name="Obdélník 3"/>
          <p:cNvSpPr/>
          <p:nvPr/>
        </p:nvSpPr>
        <p:spPr>
          <a:xfrm>
            <a:off x="4234500" y="5700477"/>
            <a:ext cx="982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Ametyst</a:t>
            </a:r>
          </a:p>
        </p:txBody>
      </p:sp>
    </p:spTree>
    <p:extLst>
      <p:ext uri="{BB962C8B-B14F-4D97-AF65-F5344CB8AC3E}">
        <p14:creationId xmlns:p14="http://schemas.microsoft.com/office/powerpoint/2010/main" val="86197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548680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u="sng" dirty="0">
                <a:solidFill>
                  <a:srgbClr val="FF0000"/>
                </a:solidFill>
              </a:rPr>
              <a:t>Krystal</a:t>
            </a:r>
            <a:r>
              <a:rPr lang="cs-CZ" sz="2400" dirty="0"/>
              <a:t> = geometrické těleso omezen</a:t>
            </a:r>
            <a:r>
              <a:rPr lang="en-US" sz="2400" dirty="0"/>
              <a:t>é </a:t>
            </a:r>
            <a:r>
              <a:rPr lang="en-US" sz="2400" dirty="0" err="1"/>
              <a:t>krystalovými</a:t>
            </a:r>
            <a:r>
              <a:rPr lang="en-US" sz="2400" dirty="0"/>
              <a:t> </a:t>
            </a:r>
            <a:r>
              <a:rPr lang="en-US" sz="2400" dirty="0" err="1"/>
              <a:t>plochami</a:t>
            </a:r>
            <a:r>
              <a:rPr lang="en-US" sz="2400" dirty="0"/>
              <a:t>,</a:t>
            </a:r>
          </a:p>
          <a:p>
            <a:r>
              <a:rPr lang="en-US" sz="2400" dirty="0"/>
              <a:t>   </a:t>
            </a:r>
            <a:r>
              <a:rPr lang="cs-CZ" sz="2400" dirty="0" smtClean="0"/>
              <a:t>	   </a:t>
            </a:r>
            <a:r>
              <a:rPr lang="en-US" sz="2400" dirty="0" err="1" smtClean="0"/>
              <a:t>hranami</a:t>
            </a:r>
            <a:r>
              <a:rPr lang="en-US" sz="2400" dirty="0" smtClean="0"/>
              <a:t> </a:t>
            </a:r>
            <a:r>
              <a:rPr lang="en-US" sz="2400" dirty="0"/>
              <a:t>a </a:t>
            </a:r>
            <a:r>
              <a:rPr lang="en-US" sz="2400" dirty="0" err="1"/>
              <a:t>vrcholy</a:t>
            </a:r>
            <a:endParaRPr lang="en-US" sz="2400" dirty="0"/>
          </a:p>
          <a:p>
            <a:r>
              <a:rPr lang="en-US" sz="2400" dirty="0"/>
              <a:t> </a:t>
            </a:r>
            <a:r>
              <a:rPr lang="cs-CZ" sz="2400" dirty="0" smtClean="0"/>
              <a:t>	</a:t>
            </a:r>
            <a:r>
              <a:rPr lang="en-US" sz="2400" dirty="0" smtClean="0"/>
              <a:t>- </a:t>
            </a:r>
            <a:r>
              <a:rPr lang="en-US" sz="2400" dirty="0" err="1"/>
              <a:t>každý</a:t>
            </a:r>
            <a:r>
              <a:rPr lang="en-US" sz="2400" dirty="0"/>
              <a:t> </a:t>
            </a:r>
            <a:r>
              <a:rPr lang="en-US" sz="2400" dirty="0" err="1"/>
              <a:t>krystal</a:t>
            </a:r>
            <a:r>
              <a:rPr lang="en-US" sz="2400" dirty="0"/>
              <a:t> </a:t>
            </a:r>
            <a:r>
              <a:rPr lang="en-US" sz="2400" dirty="0" err="1"/>
              <a:t>má</a:t>
            </a:r>
            <a:r>
              <a:rPr lang="en-US" sz="2400" dirty="0"/>
              <a:t> </a:t>
            </a:r>
            <a:r>
              <a:rPr lang="en-US" sz="2400" dirty="0" err="1"/>
              <a:t>pevnou</a:t>
            </a:r>
            <a:r>
              <a:rPr lang="en-US" sz="2400" dirty="0"/>
              <a:t> </a:t>
            </a:r>
            <a:r>
              <a:rPr lang="en-US" sz="2400" dirty="0" err="1"/>
              <a:t>vnitřní</a:t>
            </a:r>
            <a:r>
              <a:rPr lang="en-US" sz="2400" dirty="0"/>
              <a:t> </a:t>
            </a:r>
            <a:r>
              <a:rPr lang="en-US" sz="2400" dirty="0" err="1"/>
              <a:t>stavbu</a:t>
            </a:r>
            <a:r>
              <a:rPr lang="en-US" sz="2400" dirty="0"/>
              <a:t> </a:t>
            </a:r>
            <a:r>
              <a:rPr lang="en-US" sz="2400" dirty="0" err="1"/>
              <a:t>tvořenou</a:t>
            </a:r>
            <a:r>
              <a:rPr lang="en-US" sz="2400" dirty="0"/>
              <a:t> atomy =</a:t>
            </a:r>
          </a:p>
          <a:p>
            <a:r>
              <a:rPr lang="en-US" sz="2400" dirty="0"/>
              <a:t>  </a:t>
            </a:r>
            <a:r>
              <a:rPr lang="cs-CZ" sz="2400" dirty="0" smtClean="0"/>
              <a:t>	 </a:t>
            </a:r>
            <a:r>
              <a:rPr lang="en-US" sz="2400" dirty="0" smtClean="0"/>
              <a:t> </a:t>
            </a:r>
            <a:r>
              <a:rPr lang="en-US" sz="2400" i="1" u="sng" dirty="0" err="1">
                <a:solidFill>
                  <a:srgbClr val="FF0000"/>
                </a:solidFill>
              </a:rPr>
              <a:t>krystalová</a:t>
            </a:r>
            <a:r>
              <a:rPr lang="en-US" sz="2400" i="1" u="sng" dirty="0">
                <a:solidFill>
                  <a:srgbClr val="FF0000"/>
                </a:solidFill>
              </a:rPr>
              <a:t> </a:t>
            </a:r>
            <a:r>
              <a:rPr lang="en-US" sz="2400" i="1" u="sng" dirty="0" err="1">
                <a:solidFill>
                  <a:srgbClr val="FF0000"/>
                </a:solidFill>
              </a:rPr>
              <a:t>mřížka</a:t>
            </a:r>
            <a:endParaRPr lang="en-US" sz="2400" i="1" u="sng" dirty="0">
              <a:solidFill>
                <a:srgbClr val="FF0000"/>
              </a:solidFill>
            </a:endParaRPr>
          </a:p>
          <a:p>
            <a:r>
              <a:rPr lang="en-US" sz="2400" dirty="0"/>
              <a:t> </a:t>
            </a:r>
            <a:r>
              <a:rPr lang="cs-CZ" sz="2400" dirty="0" smtClean="0"/>
              <a:t>	</a:t>
            </a:r>
            <a:r>
              <a:rPr lang="en-US" sz="2400" dirty="0" smtClean="0"/>
              <a:t>- </a:t>
            </a:r>
            <a:r>
              <a:rPr lang="en-US" sz="2400" dirty="0" err="1"/>
              <a:t>projevuje</a:t>
            </a:r>
            <a:r>
              <a:rPr lang="en-US" sz="2400" dirty="0"/>
              <a:t> se </a:t>
            </a:r>
            <a:r>
              <a:rPr lang="en-US" sz="2400" dirty="0" err="1"/>
              <a:t>vždy</a:t>
            </a:r>
            <a:r>
              <a:rPr lang="en-US" sz="2400" dirty="0"/>
              <a:t> </a:t>
            </a:r>
            <a:r>
              <a:rPr lang="en-US" sz="2400" dirty="0" err="1"/>
              <a:t>určitá</a:t>
            </a:r>
            <a:r>
              <a:rPr lang="en-US" sz="2400" dirty="0"/>
              <a:t> </a:t>
            </a:r>
            <a:r>
              <a:rPr lang="en-US" sz="2400" dirty="0" err="1" smtClean="0"/>
              <a:t>souměrnost</a:t>
            </a:r>
            <a:endParaRPr lang="cs-CZ" sz="2400" dirty="0" smtClean="0"/>
          </a:p>
          <a:p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37" y="2413041"/>
            <a:ext cx="2545269" cy="2291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0557" y="2462226"/>
            <a:ext cx="2549642" cy="2158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383" y="2409609"/>
            <a:ext cx="3251431" cy="221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829" y="4367279"/>
            <a:ext cx="1857152" cy="2309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421" y="4412475"/>
            <a:ext cx="1614583" cy="2255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627" y="4403774"/>
            <a:ext cx="2553643" cy="2007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bdélník 2"/>
          <p:cNvSpPr/>
          <p:nvPr/>
        </p:nvSpPr>
        <p:spPr>
          <a:xfrm>
            <a:off x="4652894" y="5337224"/>
            <a:ext cx="17356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Krystal křemene</a:t>
            </a:r>
          </a:p>
        </p:txBody>
      </p:sp>
    </p:spTree>
    <p:extLst>
      <p:ext uri="{BB962C8B-B14F-4D97-AF65-F5344CB8AC3E}">
        <p14:creationId xmlns:p14="http://schemas.microsoft.com/office/powerpoint/2010/main" val="821547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79592" y="404664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u="sng" dirty="0">
                <a:solidFill>
                  <a:srgbClr val="0000FF"/>
                </a:solidFill>
              </a:rPr>
              <a:t>Souměrnost krystalů vyjadřujeme pomoc</a:t>
            </a:r>
            <a:r>
              <a:rPr lang="en-US" sz="2400" u="sng" dirty="0">
                <a:solidFill>
                  <a:srgbClr val="0000FF"/>
                </a:solidFill>
              </a:rPr>
              <a:t>í </a:t>
            </a:r>
            <a:r>
              <a:rPr lang="en-US" sz="2400" u="sng" dirty="0" err="1">
                <a:solidFill>
                  <a:srgbClr val="0000FF"/>
                </a:solidFill>
              </a:rPr>
              <a:t>prvků</a:t>
            </a:r>
            <a:r>
              <a:rPr lang="en-US" sz="2400" u="sng" dirty="0">
                <a:solidFill>
                  <a:srgbClr val="0000FF"/>
                </a:solidFill>
              </a:rPr>
              <a:t> </a:t>
            </a:r>
            <a:r>
              <a:rPr lang="en-US" sz="2400" u="sng" dirty="0" err="1">
                <a:solidFill>
                  <a:srgbClr val="0000FF"/>
                </a:solidFill>
              </a:rPr>
              <a:t>souměrnosti</a:t>
            </a:r>
            <a:r>
              <a:rPr lang="en-US" sz="2400" u="sng" dirty="0">
                <a:solidFill>
                  <a:srgbClr val="0000FF"/>
                </a:solidFill>
              </a:rPr>
              <a:t>:</a:t>
            </a:r>
          </a:p>
          <a:p>
            <a:endParaRPr lang="cs-CZ" sz="2400" dirty="0"/>
          </a:p>
          <a:p>
            <a:r>
              <a:rPr lang="cs-CZ" sz="2400" b="1" i="1" dirty="0">
                <a:solidFill>
                  <a:srgbClr val="FF0000"/>
                </a:solidFill>
              </a:rPr>
              <a:t>1. </a:t>
            </a:r>
            <a:r>
              <a:rPr lang="cs-CZ" sz="2400" b="1" i="1" u="sng" dirty="0">
                <a:solidFill>
                  <a:srgbClr val="FF0000"/>
                </a:solidFill>
              </a:rPr>
              <a:t>Rovina souměrnosti</a:t>
            </a:r>
            <a:r>
              <a:rPr lang="cs-CZ" sz="2400" u="sng" dirty="0">
                <a:solidFill>
                  <a:srgbClr val="FF0000"/>
                </a:solidFill>
              </a:rPr>
              <a:t> </a:t>
            </a:r>
            <a:r>
              <a:rPr lang="cs-CZ" sz="2400" dirty="0"/>
              <a:t>= myšlen</a:t>
            </a:r>
            <a:r>
              <a:rPr lang="pl-PL" sz="2400" dirty="0"/>
              <a:t>á rovina, která rozděluje krystal</a:t>
            </a:r>
          </a:p>
          <a:p>
            <a:r>
              <a:rPr lang="en-US" sz="2400" dirty="0"/>
              <a:t> </a:t>
            </a:r>
            <a:r>
              <a:rPr lang="cs-CZ" sz="2400" dirty="0" smtClean="0"/>
              <a:t>			    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/>
              <a:t>2 </a:t>
            </a:r>
            <a:r>
              <a:rPr lang="en-US" sz="2400" dirty="0" err="1"/>
              <a:t>zrcadlově</a:t>
            </a:r>
            <a:r>
              <a:rPr lang="en-US" sz="2400" dirty="0"/>
              <a:t> </a:t>
            </a:r>
            <a:r>
              <a:rPr lang="en-US" sz="2400" dirty="0" err="1"/>
              <a:t>stejné</a:t>
            </a:r>
            <a:r>
              <a:rPr lang="en-US" sz="2400" dirty="0"/>
              <a:t> </a:t>
            </a:r>
            <a:r>
              <a:rPr lang="en-US" sz="2400" dirty="0" err="1"/>
              <a:t>poloviny</a:t>
            </a:r>
            <a:endParaRPr lang="en-US" sz="2400" dirty="0"/>
          </a:p>
          <a:p>
            <a:endParaRPr lang="cs-CZ" sz="2400" dirty="0"/>
          </a:p>
          <a:p>
            <a:r>
              <a:rPr lang="cs-CZ" sz="2400" b="1" i="1" dirty="0">
                <a:solidFill>
                  <a:srgbClr val="FF0000"/>
                </a:solidFill>
              </a:rPr>
              <a:t>2. </a:t>
            </a:r>
            <a:r>
              <a:rPr lang="cs-CZ" sz="2400" b="1" i="1" u="sng" dirty="0">
                <a:solidFill>
                  <a:srgbClr val="FF0000"/>
                </a:solidFill>
              </a:rPr>
              <a:t>Osy souměrnosti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/>
              <a:t>= myšlen</a:t>
            </a:r>
            <a:r>
              <a:rPr lang="en-US" sz="2400" dirty="0"/>
              <a:t>é </a:t>
            </a:r>
            <a:r>
              <a:rPr lang="en-US" sz="2400" dirty="0" err="1"/>
              <a:t>přímky</a:t>
            </a:r>
            <a:r>
              <a:rPr lang="en-US" sz="2400" dirty="0"/>
              <a:t> </a:t>
            </a:r>
            <a:r>
              <a:rPr lang="en-US" sz="2400" dirty="0" err="1"/>
              <a:t>procházející</a:t>
            </a:r>
            <a:r>
              <a:rPr lang="en-US" sz="2400" dirty="0"/>
              <a:t> </a:t>
            </a:r>
            <a:r>
              <a:rPr lang="en-US" sz="2400" dirty="0" err="1"/>
              <a:t>středem</a:t>
            </a:r>
            <a:r>
              <a:rPr lang="en-US" sz="2400" dirty="0"/>
              <a:t> </a:t>
            </a:r>
            <a:r>
              <a:rPr lang="cs-CZ" sz="2400" dirty="0" smtClean="0"/>
              <a:t>		            </a:t>
            </a:r>
            <a:r>
              <a:rPr lang="en-US" sz="2400" dirty="0" err="1" smtClean="0"/>
              <a:t>krystalu</a:t>
            </a:r>
            <a:endParaRPr lang="en-US" sz="2400" dirty="0"/>
          </a:p>
          <a:p>
            <a:endParaRPr lang="cs-CZ" sz="2400" dirty="0"/>
          </a:p>
          <a:p>
            <a:r>
              <a:rPr lang="cs-CZ" sz="2400" b="1" i="1" dirty="0">
                <a:solidFill>
                  <a:srgbClr val="FF0000"/>
                </a:solidFill>
              </a:rPr>
              <a:t>3. </a:t>
            </a:r>
            <a:r>
              <a:rPr lang="cs-CZ" sz="2400" b="1" i="1" u="sng" dirty="0">
                <a:solidFill>
                  <a:srgbClr val="FF0000"/>
                </a:solidFill>
              </a:rPr>
              <a:t>Střed souměrnosti</a:t>
            </a:r>
            <a:r>
              <a:rPr lang="cs-CZ" sz="2400" b="1" i="1" dirty="0">
                <a:solidFill>
                  <a:srgbClr val="FF0000"/>
                </a:solidFill>
              </a:rPr>
              <a:t> </a:t>
            </a:r>
            <a:r>
              <a:rPr lang="cs-CZ" sz="2400" dirty="0"/>
              <a:t>= průseč</a:t>
            </a:r>
            <a:r>
              <a:rPr lang="en-US" sz="2400" dirty="0" err="1"/>
              <a:t>ík</a:t>
            </a:r>
            <a:r>
              <a:rPr lang="en-US" sz="2400" dirty="0"/>
              <a:t> </a:t>
            </a:r>
            <a:r>
              <a:rPr lang="en-US" sz="2400" dirty="0" err="1"/>
              <a:t>os</a:t>
            </a:r>
            <a:r>
              <a:rPr lang="en-US" sz="2400" dirty="0"/>
              <a:t> (</a:t>
            </a:r>
            <a:r>
              <a:rPr lang="en-US" sz="2400" dirty="0" err="1"/>
              <a:t>leží</a:t>
            </a:r>
            <a:r>
              <a:rPr lang="en-US" sz="2400" dirty="0"/>
              <a:t> </a:t>
            </a:r>
            <a:r>
              <a:rPr lang="en-US" sz="2400" dirty="0" err="1"/>
              <a:t>zpravidla</a:t>
            </a:r>
            <a:r>
              <a:rPr lang="en-US" sz="2400" dirty="0"/>
              <a:t> </a:t>
            </a:r>
            <a:r>
              <a:rPr lang="en-US" sz="2400" dirty="0" err="1"/>
              <a:t>uprostřed</a:t>
            </a:r>
            <a:r>
              <a:rPr lang="en-US" sz="2400" dirty="0"/>
              <a:t> </a:t>
            </a:r>
            <a:r>
              <a:rPr lang="cs-CZ" sz="2400" dirty="0" smtClean="0"/>
              <a:t>			  </a:t>
            </a:r>
            <a:r>
              <a:rPr lang="en-US" sz="2400" dirty="0" err="1" smtClean="0"/>
              <a:t>krystalu</a:t>
            </a:r>
            <a:r>
              <a:rPr lang="en-US" sz="2400" dirty="0"/>
              <a:t>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077072"/>
            <a:ext cx="2016224" cy="25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1453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779912" y="260648"/>
            <a:ext cx="1972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OPAKOVÁNÍ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363592" y="101943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i="1" u="sng" dirty="0">
                <a:solidFill>
                  <a:srgbClr val="FF0000"/>
                </a:solidFill>
              </a:rPr>
              <a:t>Úkol č.1: </a:t>
            </a:r>
            <a:r>
              <a:rPr lang="cs-CZ" sz="2400" b="1" i="1" dirty="0"/>
              <a:t>Barevně vyznač v n</a:t>
            </a:r>
            <a:r>
              <a:rPr lang="en-US" sz="2400" b="1" i="1" dirty="0" err="1"/>
              <a:t>ákresu</a:t>
            </a:r>
            <a:r>
              <a:rPr lang="en-US" sz="2400" b="1" i="1" dirty="0"/>
              <a:t> z </a:t>
            </a:r>
            <a:r>
              <a:rPr lang="en-US" sz="2400" b="1" i="1" dirty="0" err="1"/>
              <a:t>jakých</a:t>
            </a:r>
            <a:r>
              <a:rPr lang="en-US" sz="2400" b="1" i="1" dirty="0"/>
              <a:t> 3 </a:t>
            </a:r>
            <a:r>
              <a:rPr lang="en-US" sz="2400" b="1" i="1" dirty="0" err="1"/>
              <a:t>částí</a:t>
            </a:r>
            <a:r>
              <a:rPr lang="en-US" sz="2400" b="1" i="1" dirty="0"/>
              <a:t> se </a:t>
            </a:r>
            <a:r>
              <a:rPr lang="en-US" sz="2400" b="1" i="1" dirty="0" err="1" smtClean="0"/>
              <a:t>skládá</a:t>
            </a:r>
            <a:endParaRPr lang="cs-CZ" sz="2400" b="1" i="1" dirty="0" smtClean="0"/>
          </a:p>
          <a:p>
            <a:r>
              <a:rPr lang="cs-CZ" sz="2400" b="1" i="1" dirty="0"/>
              <a:t>	</a:t>
            </a:r>
            <a:r>
              <a:rPr lang="cs-CZ" sz="2400" b="1" i="1" dirty="0" smtClean="0"/>
              <a:t>   </a:t>
            </a:r>
            <a:r>
              <a:rPr lang="en-US" sz="2400" b="1" i="1" dirty="0" err="1" smtClean="0"/>
              <a:t>naše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Země</a:t>
            </a:r>
            <a:r>
              <a:rPr lang="en-US" sz="2400" b="1" i="1" dirty="0" smtClean="0"/>
              <a:t> a </a:t>
            </a:r>
            <a:r>
              <a:rPr lang="en-US" sz="2400" b="1" i="1" dirty="0" err="1" smtClean="0"/>
              <a:t>popiš</a:t>
            </a:r>
            <a:r>
              <a:rPr lang="en-US" sz="2400" b="1" i="1" dirty="0" smtClean="0"/>
              <a:t>!</a:t>
            </a:r>
          </a:p>
          <a:p>
            <a:endParaRPr lang="en-US" sz="2400" b="1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3236" y="1916831"/>
            <a:ext cx="3944907" cy="4666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924944"/>
            <a:ext cx="8953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456" y="3573016"/>
            <a:ext cx="8953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456" y="4322445"/>
            <a:ext cx="90487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143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404664"/>
            <a:ext cx="2884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SPRÁVNÉ  ŘEŠEN</a:t>
            </a:r>
            <a:r>
              <a:rPr lang="en-US" sz="2800" b="1" u="sng" dirty="0">
                <a:solidFill>
                  <a:srgbClr val="FF0000"/>
                </a:solidFill>
              </a:rPr>
              <a:t>Í</a:t>
            </a:r>
            <a:r>
              <a:rPr lang="cs-CZ" sz="2800" b="1" u="sng" dirty="0">
                <a:solidFill>
                  <a:srgbClr val="FF0000"/>
                </a:solidFill>
              </a:rPr>
              <a:t>: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09044"/>
            <a:ext cx="8640960" cy="5573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422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6736" y="47667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i="1" u="sng" dirty="0">
                <a:solidFill>
                  <a:srgbClr val="FF0000"/>
                </a:solidFill>
              </a:rPr>
              <a:t>Úkol č.2: </a:t>
            </a:r>
            <a:r>
              <a:rPr lang="cs-CZ" sz="2400" b="1" i="1" dirty="0"/>
              <a:t>Do jak</a:t>
            </a:r>
            <a:r>
              <a:rPr lang="en-US" sz="2400" b="1" i="1" dirty="0"/>
              <a:t>é </a:t>
            </a:r>
            <a:r>
              <a:rPr lang="en-US" sz="2400" b="1" i="1" dirty="0" err="1"/>
              <a:t>hloubky</a:t>
            </a:r>
            <a:r>
              <a:rPr lang="en-US" sz="2400" b="1" i="1" dirty="0"/>
              <a:t> </a:t>
            </a:r>
            <a:r>
              <a:rPr lang="en-US" sz="2400" b="1" i="1" dirty="0" err="1"/>
              <a:t>zasahují</a:t>
            </a:r>
            <a:r>
              <a:rPr lang="en-US" sz="2400" b="1" i="1" dirty="0"/>
              <a:t> </a:t>
            </a:r>
            <a:r>
              <a:rPr lang="en-US" sz="2400" b="1" i="1" dirty="0" err="1"/>
              <a:t>jednotlivé</a:t>
            </a:r>
            <a:r>
              <a:rPr lang="en-US" sz="2400" b="1" i="1" dirty="0"/>
              <a:t> </a:t>
            </a:r>
            <a:r>
              <a:rPr lang="en-US" sz="2400" b="1" i="1" dirty="0" err="1"/>
              <a:t>části</a:t>
            </a:r>
            <a:r>
              <a:rPr lang="en-US" sz="2400" b="1" i="1" dirty="0"/>
              <a:t> </a:t>
            </a:r>
            <a:r>
              <a:rPr lang="en-US" sz="2400" b="1" i="1" dirty="0" err="1"/>
              <a:t>naší</a:t>
            </a:r>
            <a:r>
              <a:rPr lang="en-US" sz="2400" b="1" i="1" dirty="0"/>
              <a:t> </a:t>
            </a:r>
            <a:r>
              <a:rPr lang="en-US" sz="2400" b="1" i="1" dirty="0" err="1"/>
              <a:t>Země</a:t>
            </a:r>
            <a:r>
              <a:rPr lang="en-US" sz="2400" b="1" i="1" dirty="0"/>
              <a:t> ? </a:t>
            </a:r>
            <a:endParaRPr lang="cs-CZ" sz="2400" b="1" i="1" dirty="0" smtClean="0"/>
          </a:p>
          <a:p>
            <a:r>
              <a:rPr lang="cs-CZ" sz="2400" b="1" i="1" dirty="0"/>
              <a:t>	</a:t>
            </a:r>
            <a:r>
              <a:rPr lang="cs-CZ" sz="2400" b="1" i="1" dirty="0" smtClean="0"/>
              <a:t>    </a:t>
            </a:r>
            <a:r>
              <a:rPr lang="en-US" sz="2400" b="1" i="1" dirty="0" smtClean="0"/>
              <a:t>(</a:t>
            </a:r>
            <a:r>
              <a:rPr lang="en-US" sz="2400" b="1" i="1" dirty="0" err="1" smtClean="0"/>
              <a:t>doplň</a:t>
            </a:r>
            <a:r>
              <a:rPr lang="en-US" sz="2400" b="1" i="1" dirty="0" smtClean="0"/>
              <a:t> do </a:t>
            </a:r>
            <a:r>
              <a:rPr lang="en-US" sz="2400" b="1" i="1" dirty="0" err="1" smtClean="0"/>
              <a:t>nákresu</a:t>
            </a:r>
            <a:r>
              <a:rPr lang="en-US" sz="2400" b="1" i="1" dirty="0" smtClean="0"/>
              <a:t>  </a:t>
            </a:r>
            <a:r>
              <a:rPr lang="en-US" sz="2400" b="1" i="1" dirty="0" err="1" smtClean="0"/>
              <a:t>čísla</a:t>
            </a:r>
            <a:r>
              <a:rPr lang="en-US" sz="2400" b="1" i="1" dirty="0" smtClean="0"/>
              <a:t> v km)</a:t>
            </a:r>
          </a:p>
          <a:p>
            <a:endParaRPr lang="en-US" sz="2400" b="1" i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912" y="1258832"/>
            <a:ext cx="4303344" cy="5483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6426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548680"/>
            <a:ext cx="2496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u="sng" dirty="0">
                <a:solidFill>
                  <a:srgbClr val="FF0000"/>
                </a:solidFill>
              </a:rPr>
              <a:t>SPRÁVNÉ  ŘEŠEN</a:t>
            </a:r>
            <a:r>
              <a:rPr lang="en-US" sz="2400" b="1" u="sng" dirty="0">
                <a:solidFill>
                  <a:srgbClr val="FF0000"/>
                </a:solidFill>
              </a:rPr>
              <a:t>Í</a:t>
            </a:r>
            <a:r>
              <a:rPr lang="cs-CZ" sz="2400" b="1" u="sng" dirty="0">
                <a:solidFill>
                  <a:srgbClr val="FF0000"/>
                </a:solidFill>
              </a:rPr>
              <a:t>: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647" y="1052736"/>
            <a:ext cx="5587338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bdélník 2"/>
          <p:cNvSpPr/>
          <p:nvPr/>
        </p:nvSpPr>
        <p:spPr>
          <a:xfrm>
            <a:off x="2627784" y="2060848"/>
            <a:ext cx="6861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50 -</a:t>
            </a:r>
          </a:p>
        </p:txBody>
      </p:sp>
    </p:spTree>
    <p:extLst>
      <p:ext uri="{BB962C8B-B14F-4D97-AF65-F5344CB8AC3E}">
        <p14:creationId xmlns:p14="http://schemas.microsoft.com/office/powerpoint/2010/main" val="1812247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332657"/>
            <a:ext cx="835292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i="1" u="sng" dirty="0">
                <a:solidFill>
                  <a:srgbClr val="FF0000"/>
                </a:solidFill>
              </a:rPr>
              <a:t>Úkol č.3: </a:t>
            </a:r>
            <a:r>
              <a:rPr lang="pl-PL" sz="2400" b="1" i="1" dirty="0"/>
              <a:t>Jednou z nejpravděpodobnějších teorií vzniku Země je:</a:t>
            </a:r>
          </a:p>
          <a:p>
            <a:endParaRPr lang="cs-CZ" sz="2400" dirty="0"/>
          </a:p>
          <a:p>
            <a:r>
              <a:rPr lang="cs-CZ" sz="2400" b="1" dirty="0"/>
              <a:t>Odpověď si ověř spojen</a:t>
            </a:r>
            <a:r>
              <a:rPr lang="en-US" sz="2400" b="1" dirty="0" err="1"/>
              <a:t>ím</a:t>
            </a:r>
            <a:r>
              <a:rPr lang="en-US" sz="2400" b="1" dirty="0"/>
              <a:t> </a:t>
            </a:r>
            <a:r>
              <a:rPr lang="en-US" sz="2400" b="1" dirty="0" err="1"/>
              <a:t>skupin</a:t>
            </a:r>
            <a:r>
              <a:rPr lang="en-US" sz="2400" b="1" dirty="0"/>
              <a:t> </a:t>
            </a:r>
            <a:r>
              <a:rPr lang="en-US" sz="2400" b="1" dirty="0" err="1"/>
              <a:t>písmen</a:t>
            </a:r>
            <a:r>
              <a:rPr lang="en-US" sz="2400" b="1" dirty="0"/>
              <a:t>:</a:t>
            </a:r>
          </a:p>
          <a:p>
            <a:endParaRPr lang="cs-CZ" sz="2400" dirty="0"/>
          </a:p>
          <a:p>
            <a:endParaRPr lang="cs-CZ" sz="2400" dirty="0"/>
          </a:p>
          <a:p>
            <a:r>
              <a:rPr lang="en-US" sz="2400" b="1" dirty="0"/>
              <a:t> </a:t>
            </a:r>
            <a:r>
              <a:rPr lang="cs-CZ" sz="2400" b="1" dirty="0" smtClean="0"/>
              <a:t>		</a:t>
            </a:r>
            <a:r>
              <a:rPr lang="en-US" sz="3600" b="1" dirty="0" smtClean="0">
                <a:solidFill>
                  <a:srgbClr val="0000FF"/>
                </a:solidFill>
              </a:rPr>
              <a:t>TE</a:t>
            </a:r>
            <a:r>
              <a:rPr lang="en-US" sz="3600" b="1" dirty="0">
                <a:solidFill>
                  <a:srgbClr val="0000FF"/>
                </a:solidFill>
              </a:rPr>
              <a:t> </a:t>
            </a:r>
            <a:r>
              <a:rPr lang="cs-CZ" sz="3600" b="1" dirty="0" smtClean="0">
                <a:solidFill>
                  <a:srgbClr val="0000FF"/>
                </a:solidFill>
              </a:rPr>
              <a:t>		</a:t>
            </a:r>
            <a:r>
              <a:rPr lang="en-US" sz="3600" b="1" dirty="0" smtClean="0">
                <a:solidFill>
                  <a:srgbClr val="0000FF"/>
                </a:solidFill>
              </a:rPr>
              <a:t>VEL</a:t>
            </a:r>
            <a:r>
              <a:rPr lang="en-US" sz="3600" b="1" dirty="0">
                <a:solidFill>
                  <a:srgbClr val="0000FF"/>
                </a:solidFill>
              </a:rPr>
              <a:t> </a:t>
            </a:r>
            <a:r>
              <a:rPr lang="cs-CZ" sz="3600" b="1" dirty="0" smtClean="0">
                <a:solidFill>
                  <a:srgbClr val="0000FF"/>
                </a:solidFill>
              </a:rPr>
              <a:t>		</a:t>
            </a:r>
            <a:r>
              <a:rPr lang="en-US" sz="3600" b="1" dirty="0" smtClean="0">
                <a:solidFill>
                  <a:srgbClr val="0000FF"/>
                </a:solidFill>
              </a:rPr>
              <a:t>IE</a:t>
            </a:r>
            <a:endParaRPr lang="en-US" sz="3600" b="1" dirty="0">
              <a:solidFill>
                <a:srgbClr val="0000FF"/>
              </a:solidFill>
            </a:endParaRPr>
          </a:p>
          <a:p>
            <a:r>
              <a:rPr lang="cs-CZ" sz="3600" b="1" dirty="0">
                <a:solidFill>
                  <a:srgbClr val="0000FF"/>
                </a:solidFill>
              </a:rPr>
              <a:t>  </a:t>
            </a:r>
          </a:p>
          <a:p>
            <a:r>
              <a:rPr lang="en-US" sz="3600" b="1" dirty="0">
                <a:solidFill>
                  <a:srgbClr val="0000FF"/>
                </a:solidFill>
              </a:rPr>
              <a:t> </a:t>
            </a:r>
            <a:r>
              <a:rPr lang="cs-CZ" sz="3600" b="1" dirty="0" smtClean="0">
                <a:solidFill>
                  <a:srgbClr val="0000FF"/>
                </a:solidFill>
              </a:rPr>
              <a:t>		</a:t>
            </a:r>
            <a:r>
              <a:rPr lang="en-US" sz="3600" b="1" dirty="0" smtClean="0">
                <a:solidFill>
                  <a:srgbClr val="0000FF"/>
                </a:solidFill>
              </a:rPr>
              <a:t>TŘ</a:t>
            </a:r>
            <a:r>
              <a:rPr lang="en-US" sz="3600" b="1" dirty="0">
                <a:solidFill>
                  <a:srgbClr val="0000FF"/>
                </a:solidFill>
              </a:rPr>
              <a:t> </a:t>
            </a:r>
            <a:r>
              <a:rPr lang="cs-CZ" sz="3600" b="1" dirty="0" smtClean="0">
                <a:solidFill>
                  <a:srgbClr val="0000FF"/>
                </a:solidFill>
              </a:rPr>
              <a:t>		</a:t>
            </a:r>
            <a:r>
              <a:rPr lang="en-US" sz="3600" b="1" dirty="0" smtClean="0">
                <a:solidFill>
                  <a:srgbClr val="0000FF"/>
                </a:solidFill>
              </a:rPr>
              <a:t>OR</a:t>
            </a:r>
            <a:r>
              <a:rPr lang="en-US" sz="3600" b="1" dirty="0">
                <a:solidFill>
                  <a:srgbClr val="0000FF"/>
                </a:solidFill>
              </a:rPr>
              <a:t> </a:t>
            </a:r>
            <a:r>
              <a:rPr lang="cs-CZ" sz="3600" b="1" dirty="0" smtClean="0">
                <a:solidFill>
                  <a:srgbClr val="0000FF"/>
                </a:solidFill>
              </a:rPr>
              <a:t>		</a:t>
            </a:r>
            <a:r>
              <a:rPr lang="en-US" sz="3600" b="1" dirty="0" smtClean="0">
                <a:solidFill>
                  <a:srgbClr val="0000FF"/>
                </a:solidFill>
              </a:rPr>
              <a:t>KU</a:t>
            </a:r>
            <a:endParaRPr lang="en-US" sz="3600" b="1" dirty="0">
              <a:solidFill>
                <a:srgbClr val="0000FF"/>
              </a:solidFill>
            </a:endParaRPr>
          </a:p>
          <a:p>
            <a:endParaRPr lang="cs-CZ" sz="3600" dirty="0">
              <a:solidFill>
                <a:srgbClr val="0000FF"/>
              </a:solidFill>
            </a:endParaRPr>
          </a:p>
          <a:p>
            <a:r>
              <a:rPr lang="en-US" sz="3600" b="1" dirty="0">
                <a:solidFill>
                  <a:srgbClr val="0000FF"/>
                </a:solidFill>
              </a:rPr>
              <a:t> </a:t>
            </a:r>
            <a:r>
              <a:rPr lang="cs-CZ" sz="3600" b="1" dirty="0" smtClean="0">
                <a:solidFill>
                  <a:srgbClr val="0000FF"/>
                </a:solidFill>
              </a:rPr>
              <a:t>		</a:t>
            </a:r>
            <a:r>
              <a:rPr lang="en-US" sz="3600" b="1" dirty="0" smtClean="0">
                <a:solidFill>
                  <a:srgbClr val="0000FF"/>
                </a:solidFill>
              </a:rPr>
              <a:t>HO</a:t>
            </a:r>
            <a:r>
              <a:rPr lang="en-US" sz="3600" b="1" dirty="0">
                <a:solidFill>
                  <a:srgbClr val="0000FF"/>
                </a:solidFill>
              </a:rPr>
              <a:t> </a:t>
            </a:r>
            <a:r>
              <a:rPr lang="cs-CZ" sz="3600" b="1" dirty="0" smtClean="0">
                <a:solidFill>
                  <a:srgbClr val="0000FF"/>
                </a:solidFill>
              </a:rPr>
              <a:t>		</a:t>
            </a:r>
            <a:r>
              <a:rPr lang="en-US" sz="3600" b="1" dirty="0" smtClean="0">
                <a:solidFill>
                  <a:srgbClr val="0000FF"/>
                </a:solidFill>
              </a:rPr>
              <a:t>ES</a:t>
            </a:r>
            <a:r>
              <a:rPr lang="en-US" sz="3600" b="1" dirty="0">
                <a:solidFill>
                  <a:srgbClr val="0000FF"/>
                </a:solidFill>
              </a:rPr>
              <a:t> </a:t>
            </a:r>
            <a:r>
              <a:rPr lang="cs-CZ" sz="3600" b="1" dirty="0" smtClean="0">
                <a:solidFill>
                  <a:srgbClr val="0000FF"/>
                </a:solidFill>
              </a:rPr>
              <a:t>		</a:t>
            </a:r>
            <a:r>
              <a:rPr lang="en-US" sz="3600" b="1" dirty="0" smtClean="0">
                <a:solidFill>
                  <a:srgbClr val="0000FF"/>
                </a:solidFill>
              </a:rPr>
              <a:t>KÉ</a:t>
            </a:r>
            <a:endParaRPr lang="en-US" sz="3600" b="1" dirty="0">
              <a:solidFill>
                <a:srgbClr val="0000FF"/>
              </a:solidFill>
            </a:endParaRPr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5083514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150</Words>
  <Application>Microsoft Office PowerPoint</Application>
  <PresentationFormat>Předvádění na obrazovce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Petra Poláčková</dc:creator>
  <cp:lastModifiedBy>Petra Poláčková</cp:lastModifiedBy>
  <cp:revision>6</cp:revision>
  <dcterms:created xsi:type="dcterms:W3CDTF">2020-10-18T16:46:55Z</dcterms:created>
  <dcterms:modified xsi:type="dcterms:W3CDTF">2020-10-18T17:40:21Z</dcterms:modified>
</cp:coreProperties>
</file>