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0" r:id="rId4"/>
    <p:sldId id="274" r:id="rId5"/>
    <p:sldId id="271" r:id="rId6"/>
    <p:sldId id="272" r:id="rId7"/>
    <p:sldId id="276" r:id="rId8"/>
    <p:sldId id="260" r:id="rId9"/>
    <p:sldId id="277" r:id="rId10"/>
    <p:sldId id="263" r:id="rId11"/>
    <p:sldId id="264" r:id="rId12"/>
    <p:sldId id="265" r:id="rId13"/>
    <p:sldId id="281" r:id="rId14"/>
    <p:sldId id="28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127B6-CD54-496F-B7C9-CDC31E7F1F5F}" type="datetimeFigureOut">
              <a:rPr lang="cs-CZ" smtClean="0"/>
              <a:pPr/>
              <a:t>18.04.2021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511B9-B2F2-4E49-A2E4-2127B05B5C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0/03/Iris_(Blue_eye_cose-up)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//upload.wikimedia.org/wikipedia/commons/a/a3/Schematic_diagram_of_the_human_eye_cs.sv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//upload.wikimedia.org/wikipedia/commons/8/81/Focus_in_an_eye.sv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215370" cy="6000792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Oko a vady oka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57158" y="357166"/>
            <a:ext cx="8572560" cy="59708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Krátkozrakost </a:t>
            </a:r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 oční vada, při které se paprsky světla procházející oční čočkou </a:t>
            </a:r>
            <a:r>
              <a:rPr lang="cs-CZ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sbíhají </a:t>
            </a:r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už </a:t>
            </a:r>
            <a:r>
              <a:rPr lang="cs-CZ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před sítnicí</a:t>
            </a:r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na sítnici tedy nevzniká ostrý obraz. Krátkozraké oko vidí dobře na blízko, špatně na dálku. </a:t>
            </a:r>
            <a:r>
              <a:rPr lang="cs-CZ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Napravuje</a:t>
            </a:r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se brýlemi s </a:t>
            </a:r>
            <a:r>
              <a:rPr lang="cs-CZ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rozptylkou.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7158" y="357166"/>
            <a:ext cx="8572560" cy="621510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928802"/>
            <a:ext cx="4762500" cy="3810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6" name="Obdélník 5"/>
          <p:cNvSpPr/>
          <p:nvPr/>
        </p:nvSpPr>
        <p:spPr>
          <a:xfrm>
            <a:off x="1500166" y="714356"/>
            <a:ext cx="6072230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Krátkozraké oko</a:t>
            </a:r>
          </a:p>
        </p:txBody>
      </p:sp>
      <p:sp>
        <p:nvSpPr>
          <p:cNvPr id="7" name="Obdélník 6"/>
          <p:cNvSpPr/>
          <p:nvPr/>
        </p:nvSpPr>
        <p:spPr>
          <a:xfrm>
            <a:off x="5572132" y="1785926"/>
            <a:ext cx="292895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paprsky se sbíhají před sítnicí</a:t>
            </a:r>
          </a:p>
        </p:txBody>
      </p:sp>
      <p:cxnSp>
        <p:nvCxnSpPr>
          <p:cNvPr id="9" name="Přímá spojovací šipka 8"/>
          <p:cNvCxnSpPr/>
          <p:nvPr/>
        </p:nvCxnSpPr>
        <p:spPr>
          <a:xfrm rot="10800000" flipV="1">
            <a:off x="4286248" y="2071678"/>
            <a:ext cx="1357322" cy="78581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1285852" y="5786454"/>
            <a:ext cx="3071834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použití rozptylky</a:t>
            </a:r>
          </a:p>
        </p:txBody>
      </p:sp>
      <p:cxnSp>
        <p:nvCxnSpPr>
          <p:cNvPr id="16" name="Přímá spojovací šipka 15"/>
          <p:cNvCxnSpPr/>
          <p:nvPr/>
        </p:nvCxnSpPr>
        <p:spPr>
          <a:xfrm rot="10800000">
            <a:off x="4643438" y="4714884"/>
            <a:ext cx="1500198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5400000" flipH="1" flipV="1">
            <a:off x="2286778" y="5642784"/>
            <a:ext cx="571504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5715008" y="4786322"/>
            <a:ext cx="292895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paprsky se sbíhají na sítnici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357158" y="3714752"/>
            <a:ext cx="321471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Odstranění vady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428596" y="5000636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428604"/>
            <a:ext cx="8501122" cy="59708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Dalekozrakost </a:t>
            </a:r>
          </a:p>
          <a:p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 oční vada, při níž se paprsky světla procházející oční čočkou </a:t>
            </a:r>
            <a:r>
              <a:rPr lang="cs-CZ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sbíhají </a:t>
            </a:r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až </a:t>
            </a:r>
            <a:r>
              <a:rPr lang="cs-CZ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za sítnicí,</a:t>
            </a:r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 sítnici tedy nevzniká ostrý obraz. </a:t>
            </a:r>
          </a:p>
          <a:p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Dalekozraké – vidí dobře na dálku, špatně na blízko.</a:t>
            </a:r>
          </a:p>
          <a:p>
            <a:r>
              <a:rPr lang="cs-CZ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Napravuje se </a:t>
            </a:r>
            <a:r>
              <a:rPr lang="cs-CZ" sz="4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brýlemi se </a:t>
            </a:r>
            <a:r>
              <a:rPr lang="cs-CZ" sz="4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spojkou.</a:t>
            </a:r>
            <a:endParaRPr lang="cs-CZ" sz="4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85720" y="428604"/>
            <a:ext cx="8572560" cy="621510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500166" y="714356"/>
            <a:ext cx="6072230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Dalekozraké oko</a:t>
            </a:r>
          </a:p>
        </p:txBody>
      </p:sp>
      <p:sp>
        <p:nvSpPr>
          <p:cNvPr id="7" name="Obdélník 6"/>
          <p:cNvSpPr/>
          <p:nvPr/>
        </p:nvSpPr>
        <p:spPr>
          <a:xfrm>
            <a:off x="5572132" y="1785926"/>
            <a:ext cx="2928958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paprsky se sbíhají za sítnicí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214414" y="5786454"/>
            <a:ext cx="257176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použití spojky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5715008" y="4143380"/>
            <a:ext cx="2928958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paprsky se sbíhají na sítnici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 t="8333"/>
          <a:stretch>
            <a:fillRect/>
          </a:stretch>
        </p:blipFill>
        <p:spPr bwMode="auto">
          <a:xfrm>
            <a:off x="571472" y="1928802"/>
            <a:ext cx="428628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délník 13"/>
          <p:cNvSpPr/>
          <p:nvPr/>
        </p:nvSpPr>
        <p:spPr>
          <a:xfrm>
            <a:off x="357158" y="3500438"/>
            <a:ext cx="2928958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Odstranění vady</a:t>
            </a:r>
          </a:p>
        </p:txBody>
      </p:sp>
      <p:cxnSp>
        <p:nvCxnSpPr>
          <p:cNvPr id="18" name="Přímá spojovací šipka 17"/>
          <p:cNvCxnSpPr/>
          <p:nvPr/>
        </p:nvCxnSpPr>
        <p:spPr>
          <a:xfrm rot="5400000" flipH="1" flipV="1">
            <a:off x="2000232" y="5572140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428596" y="5000636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cs-CZ" dirty="0"/>
              <a:t>.</a:t>
            </a:r>
          </a:p>
        </p:txBody>
      </p:sp>
      <p:cxnSp>
        <p:nvCxnSpPr>
          <p:cNvPr id="25" name="Přímá spojovací šipka 24"/>
          <p:cNvCxnSpPr/>
          <p:nvPr/>
        </p:nvCxnSpPr>
        <p:spPr>
          <a:xfrm rot="10800000" flipV="1">
            <a:off x="4500562" y="2071678"/>
            <a:ext cx="1143008" cy="85725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rot="10800000">
            <a:off x="4214810" y="4572008"/>
            <a:ext cx="1500198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428604"/>
            <a:ext cx="8501122" cy="614014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cs-CZ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cs-CZ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Kromě brýlí je možné krátkozrakost i dalekozrakost korigovat také kontaktními čočkami nebo některou z metod refrakční chirurgie nebo implantací nitrooční kontaktní čočky.</a:t>
            </a:r>
          </a:p>
          <a:p>
            <a:pPr algn="ctr"/>
            <a:endParaRPr lang="cs-CZ" sz="4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oubor:Iris (Blue eye cose-up)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28604"/>
            <a:ext cx="7000924" cy="6078950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Obdélník 2"/>
          <p:cNvSpPr/>
          <p:nvPr/>
        </p:nvSpPr>
        <p:spPr>
          <a:xfrm>
            <a:off x="7072330" y="5500702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1.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6083320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OKO je lidský orgán, který obsahuje </a:t>
            </a: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spojnou čočku = spojku.</a:t>
            </a:r>
            <a:b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Spojka zobrazuje předměty na sítnici a ta přenáší obraz pomocí nervových vláken do mozku.  </a:t>
            </a: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ubor:Schematic diagram of the human eye cs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5462" b="4953"/>
          <a:stretch>
            <a:fillRect/>
          </a:stretch>
        </p:blipFill>
        <p:spPr bwMode="auto">
          <a:xfrm rot="16200000">
            <a:off x="1857356" y="785794"/>
            <a:ext cx="5715040" cy="5857916"/>
          </a:xfrm>
          <a:prstGeom prst="rect">
            <a:avLst/>
          </a:prstGeom>
          <a:noFill/>
          <a:ln w="101600"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Obdélník 2"/>
          <p:cNvSpPr/>
          <p:nvPr/>
        </p:nvSpPr>
        <p:spPr>
          <a:xfrm>
            <a:off x="6858016" y="6215082"/>
            <a:ext cx="914400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</a:p>
        </p:txBody>
      </p:sp>
      <p:sp>
        <p:nvSpPr>
          <p:cNvPr id="4" name="Obdélník 3"/>
          <p:cNvSpPr/>
          <p:nvPr/>
        </p:nvSpPr>
        <p:spPr>
          <a:xfrm>
            <a:off x="2214546" y="214290"/>
            <a:ext cx="492922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Složení oka</a:t>
            </a:r>
          </a:p>
        </p:txBody>
      </p:sp>
      <p:sp>
        <p:nvSpPr>
          <p:cNvPr id="5" name="Obdélník 4"/>
          <p:cNvSpPr/>
          <p:nvPr/>
        </p:nvSpPr>
        <p:spPr>
          <a:xfrm>
            <a:off x="6643702" y="1428736"/>
            <a:ext cx="2271722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Comic Sans MS" pitchFamily="66" charset="0"/>
              </a:rPr>
              <a:t>Sítnice žlutá část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rot="10800000" flipV="1">
            <a:off x="5429256" y="1785926"/>
            <a:ext cx="1357322" cy="214314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5400000">
            <a:off x="5357818" y="2500306"/>
            <a:ext cx="2143140" cy="71438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rot="5400000">
            <a:off x="4107653" y="2250273"/>
            <a:ext cx="3143272" cy="221457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6369072"/>
          </a:xfrm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Paprsky zobrazující tělesa dopadají na čočku v lidském oku, která je spojuje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 sítnici</a:t>
            </a: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kde se vytváří obraz zmenšený a převrácený.</a:t>
            </a: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Elipsa 2"/>
          <p:cNvSpPr/>
          <p:nvPr/>
        </p:nvSpPr>
        <p:spPr>
          <a:xfrm>
            <a:off x="4643438" y="4214818"/>
            <a:ext cx="1857388" cy="1928826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Měsíc 3"/>
          <p:cNvSpPr/>
          <p:nvPr/>
        </p:nvSpPr>
        <p:spPr>
          <a:xfrm>
            <a:off x="4572000" y="4429132"/>
            <a:ext cx="357190" cy="1500198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554" name="Tree"/>
          <p:cNvSpPr>
            <a:spLocks noEditPoints="1" noChangeArrowheads="1"/>
          </p:cNvSpPr>
          <p:nvPr/>
        </p:nvSpPr>
        <p:spPr bwMode="auto">
          <a:xfrm>
            <a:off x="1357290" y="4500570"/>
            <a:ext cx="1143008" cy="1071570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555" name="Tree"/>
          <p:cNvSpPr>
            <a:spLocks noEditPoints="1" noChangeArrowheads="1"/>
          </p:cNvSpPr>
          <p:nvPr/>
        </p:nvSpPr>
        <p:spPr bwMode="auto">
          <a:xfrm rot="10800000">
            <a:off x="6143636" y="4857760"/>
            <a:ext cx="500066" cy="500066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1928794" y="4500572"/>
            <a:ext cx="2786082" cy="7143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V="1">
            <a:off x="2000232" y="5500702"/>
            <a:ext cx="2643206" cy="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23555" idx="0"/>
          </p:cNvCxnSpPr>
          <p:nvPr/>
        </p:nvCxnSpPr>
        <p:spPr>
          <a:xfrm>
            <a:off x="4714876" y="4572008"/>
            <a:ext cx="1678793" cy="78581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V="1">
            <a:off x="4572000" y="4857760"/>
            <a:ext cx="1857388" cy="64294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5000628" y="5286388"/>
            <a:ext cx="112871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OKO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6143636" y="4000504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SÍTNICE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28596" y="4429132"/>
            <a:ext cx="164307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PŘEDMĚT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6500826" y="4714884"/>
            <a:ext cx="100013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OBRAZ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6500858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cs-CZ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Akomodace oka</a:t>
            </a: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 schopnost čočky v lidském oku měnit svou optickou mohutnost a tím zaostřovat blízké i vzdálené předměty. </a:t>
            </a: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" name="Picture 2" descr="Soubor:Focus in an eye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143248"/>
            <a:ext cx="7620000" cy="257175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57158" y="5715016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Akomodace oka: vlevo při zaostření na vzdálený předmět, vpravo při zaostření na blízko. Rozdíl je v různém zakřivení oční čočky.</a:t>
            </a:r>
          </a:p>
        </p:txBody>
      </p:sp>
      <p:sp>
        <p:nvSpPr>
          <p:cNvPr id="6" name="Obdélník 5"/>
          <p:cNvSpPr/>
          <p:nvPr/>
        </p:nvSpPr>
        <p:spPr>
          <a:xfrm>
            <a:off x="8072462" y="3000372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3.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9985" y="285728"/>
            <a:ext cx="8644030" cy="6286544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Jestliže čočka v oku není schopna správně zobrazovat předměty, neboli paprsky se nesbíhají na sítnici, pak se jedná o vadu oka.</a:t>
            </a: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Existuje velké množství různých očních vad, které mohou být vrozené nebo se rozvinou s rostoucím věkem. </a:t>
            </a: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282" y="197346"/>
            <a:ext cx="8715436" cy="646330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Nejčastější vady :</a:t>
            </a:r>
          </a:p>
          <a:p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Astigmatismus </a:t>
            </a:r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– nepravidelné zakřivení rohovky, způsobující rozmazané vidění</a:t>
            </a:r>
          </a:p>
          <a:p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Krátkozrakost </a:t>
            </a:r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– neschopnost ostře vidět do dálky, obraz je vytvářen před sítnicí </a:t>
            </a:r>
          </a:p>
          <a:p>
            <a:r>
              <a:rPr lang="cs-CZ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Dalekozrakost </a:t>
            </a:r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– neschopnost ostře vidět na blízko, obraz je vytvářen za sítnicí, protože oční koule je příliš krátká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5720" y="142852"/>
            <a:ext cx="8715436" cy="637097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Barvoslepost 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– vrozená porucha buněk sítnice, vnímajících barvy. Způsobuje neschopnost rozlišovat některé barvy, obvykle červenou a zelenou</a:t>
            </a:r>
          </a:p>
          <a:p>
            <a:endParaRPr lang="cs-CZ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Zánět spojivky 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- způsobuje pálení a zarudnutí oka</a:t>
            </a:r>
          </a:p>
          <a:p>
            <a:endParaRPr lang="cs-CZ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Glaukom (zelený zákal) 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– zvýšený tlak tekutiny uvnitř oka, není-li léčen, způsobuje slepotu</a:t>
            </a:r>
          </a:p>
          <a:p>
            <a:endParaRPr lang="cs-CZ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Šedý zákal 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– </a:t>
            </a:r>
            <a:r>
              <a:rPr lang="cs-CZ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zákal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čočky, způsobující rozostřené vidění a ztrátu vnímání podrobností</a:t>
            </a:r>
          </a:p>
          <a:p>
            <a:endParaRPr lang="cs-CZ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Odchlípení sítnice 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– oddělení sítnice od zadní části oční koule, pokud není okamžitě léčeno, způsobuje slepotu</a:t>
            </a:r>
          </a:p>
          <a:p>
            <a:endParaRPr lang="cs-CZ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Věkem podmíněná degenerace 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– poškození žluté skvrny oka, které </a:t>
            </a:r>
            <a:r>
              <a:rPr lang="cs-CZ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působuje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postupnou ztrátu zraku.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2805</TotalTime>
  <Words>468</Words>
  <Application>Microsoft Office PowerPoint</Application>
  <PresentationFormat>Předvádění na obrazovce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Comic Sans MS</vt:lpstr>
      <vt:lpstr>Motiv sady Office</vt:lpstr>
      <vt:lpstr>Oko a vady oka</vt:lpstr>
      <vt:lpstr>Prezentace aplikace PowerPoint</vt:lpstr>
      <vt:lpstr>OKO je lidský orgán, který obsahuje  spojnou čočku = spojku. Spojka zobrazuje předměty na sítnici a ta přenáší obraz pomocí nervových vláken do mozku.   </vt:lpstr>
      <vt:lpstr>Prezentace aplikace PowerPoint</vt:lpstr>
      <vt:lpstr>Paprsky zobrazující tělesa dopadají na čočku v lidském oku, která je spojuje na sítnici, kde se vytváří obraz zmenšený a převrácený.   </vt:lpstr>
      <vt:lpstr> Akomodace oka je schopnost čočky v lidském oku měnit svou optickou mohutnost a tím zaostřovat blízké i vzdálené předměty.       </vt:lpstr>
      <vt:lpstr>         Jestliže čočka v oku není schopna správně zobrazovat předměty, neboli paprsky se nesbíhají na sítnici, pak se jedná o vadu oka. Existuje velké množství různých očních vad, které mohou být vrozené nebo se rozvinou s rostoucím věkem.     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</dc:creator>
  <cp:lastModifiedBy>Mikšová Hana</cp:lastModifiedBy>
  <cp:revision>33</cp:revision>
  <dcterms:created xsi:type="dcterms:W3CDTF">2013-03-22T15:07:26Z</dcterms:created>
  <dcterms:modified xsi:type="dcterms:W3CDTF">2021-04-18T15:30:13Z</dcterms:modified>
</cp:coreProperties>
</file>